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Bugaki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0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6453" y="-1648047"/>
            <a:ext cx="13583093" cy="135830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73239" y="-1355027"/>
            <a:ext cx="3517011" cy="35170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02477" y="8387539"/>
            <a:ext cx="1741523" cy="1741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34807" y="7679530"/>
            <a:ext cx="896937" cy="8969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57855" y="705494"/>
            <a:ext cx="1086958" cy="108695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F7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9816407" y="1948727"/>
            <a:ext cx="8804969" cy="6627740"/>
          </a:xfrm>
          <a:custGeom>
            <a:avLst/>
            <a:gdLst/>
            <a:ahLst/>
            <a:cxnLst/>
            <a:rect l="l" t="t" r="r" b="b"/>
            <a:pathLst>
              <a:path w="8804969" h="6627740">
                <a:moveTo>
                  <a:pt x="8804969" y="0"/>
                </a:moveTo>
                <a:lnTo>
                  <a:pt x="0" y="0"/>
                </a:lnTo>
                <a:lnTo>
                  <a:pt x="0" y="6627740"/>
                </a:lnTo>
                <a:lnTo>
                  <a:pt x="8804969" y="6627740"/>
                </a:lnTo>
                <a:lnTo>
                  <a:pt x="88049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 rot="-5400000">
            <a:off x="975840" y="-909300"/>
            <a:ext cx="1399507" cy="4316546"/>
            <a:chOff x="0" y="0"/>
            <a:chExt cx="660400" cy="20368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400" cy="2036893"/>
            </a:xfrm>
            <a:custGeom>
              <a:avLst/>
              <a:gdLst/>
              <a:ahLst/>
              <a:cxnLst/>
              <a:rect l="l" t="t" r="r" b="b"/>
              <a:pathLst>
                <a:path w="660400" h="2036893">
                  <a:moveTo>
                    <a:pt x="220252" y="2017824"/>
                  </a:moveTo>
                  <a:cubicBezTo>
                    <a:pt x="254109" y="2029338"/>
                    <a:pt x="292600" y="2036893"/>
                    <a:pt x="330378" y="2036893"/>
                  </a:cubicBezTo>
                  <a:cubicBezTo>
                    <a:pt x="368157" y="2036893"/>
                    <a:pt x="404509" y="2030416"/>
                    <a:pt x="438009" y="2018902"/>
                  </a:cubicBezTo>
                  <a:cubicBezTo>
                    <a:pt x="438723" y="2018543"/>
                    <a:pt x="439435" y="2018543"/>
                    <a:pt x="440148" y="2018183"/>
                  </a:cubicBezTo>
                  <a:cubicBezTo>
                    <a:pt x="565955" y="1972128"/>
                    <a:pt x="658618" y="1850514"/>
                    <a:pt x="660400" y="168120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679953"/>
                  </a:lnTo>
                  <a:cubicBezTo>
                    <a:pt x="1782" y="1851233"/>
                    <a:pt x="93019" y="1972848"/>
                    <a:pt x="220252" y="2017824"/>
                  </a:cubicBezTo>
                  <a:close/>
                </a:path>
              </a:pathLst>
            </a:custGeom>
            <a:solidFill>
              <a:srgbClr val="EAF7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660400" cy="1938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870372" y="5942605"/>
            <a:ext cx="1399507" cy="6105610"/>
            <a:chOff x="0" y="0"/>
            <a:chExt cx="660400" cy="28811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0400" cy="2881117"/>
            </a:xfrm>
            <a:custGeom>
              <a:avLst/>
              <a:gdLst/>
              <a:ahLst/>
              <a:cxnLst/>
              <a:rect l="l" t="t" r="r" b="b"/>
              <a:pathLst>
                <a:path w="660400" h="2881117">
                  <a:moveTo>
                    <a:pt x="220252" y="2862048"/>
                  </a:moveTo>
                  <a:cubicBezTo>
                    <a:pt x="254109" y="2873562"/>
                    <a:pt x="292600" y="2881117"/>
                    <a:pt x="330378" y="2881117"/>
                  </a:cubicBezTo>
                  <a:cubicBezTo>
                    <a:pt x="368157" y="2881117"/>
                    <a:pt x="404509" y="2874640"/>
                    <a:pt x="438009" y="2863126"/>
                  </a:cubicBezTo>
                  <a:cubicBezTo>
                    <a:pt x="438723" y="2862767"/>
                    <a:pt x="439435" y="2862767"/>
                    <a:pt x="440148" y="2862407"/>
                  </a:cubicBezTo>
                  <a:cubicBezTo>
                    <a:pt x="565955" y="2816352"/>
                    <a:pt x="658618" y="2694738"/>
                    <a:pt x="660400" y="250667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504812"/>
                  </a:lnTo>
                  <a:cubicBezTo>
                    <a:pt x="1782" y="2695457"/>
                    <a:pt x="93019" y="2817072"/>
                    <a:pt x="220252" y="2862048"/>
                  </a:cubicBezTo>
                  <a:close/>
                </a:path>
              </a:pathLst>
            </a:custGeom>
            <a:solidFill>
              <a:srgbClr val="EAF7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660400" cy="2782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675593" y="778034"/>
            <a:ext cx="894532" cy="1014418"/>
          </a:xfrm>
          <a:custGeom>
            <a:avLst/>
            <a:gdLst/>
            <a:ahLst/>
            <a:cxnLst/>
            <a:rect l="l" t="t" r="r" b="b"/>
            <a:pathLst>
              <a:path w="894532" h="1014418">
                <a:moveTo>
                  <a:pt x="0" y="0"/>
                </a:moveTo>
                <a:lnTo>
                  <a:pt x="894532" y="0"/>
                </a:lnTo>
                <a:lnTo>
                  <a:pt x="894532" y="1014418"/>
                </a:lnTo>
                <a:lnTo>
                  <a:pt x="0" y="1014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5" name="Group 25"/>
          <p:cNvGrpSpPr/>
          <p:nvPr/>
        </p:nvGrpSpPr>
        <p:grpSpPr>
          <a:xfrm>
            <a:off x="1028700" y="3104311"/>
            <a:ext cx="8419165" cy="3632892"/>
            <a:chOff x="0" y="0"/>
            <a:chExt cx="11225554" cy="4843856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47625"/>
              <a:ext cx="11225554" cy="3411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4"/>
                </a:lnSpc>
              </a:pPr>
              <a:r>
                <a:rPr lang="en-US" sz="3899">
                  <a:solidFill>
                    <a:srgbClr val="CEDBE2"/>
                  </a:solidFill>
                  <a:latin typeface="Bugaki"/>
                </a:rPr>
                <a:t>ANÁLISIS EXPLORATORIO DE DATOS (EDA) SOBRE ENFERMEDADES CARDÍACAS</a:t>
              </a:r>
            </a:p>
            <a:p>
              <a:pPr>
                <a:lnSpc>
                  <a:spcPts val="2070"/>
                </a:lnSpc>
              </a:pPr>
              <a:endParaRPr lang="en-US" sz="3899">
                <a:solidFill>
                  <a:srgbClr val="CEDBE2"/>
                </a:solidFill>
                <a:latin typeface="Bugaki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534062"/>
              <a:ext cx="11225554" cy="130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3200">
                  <a:solidFill>
                    <a:srgbClr val="CEDBE2"/>
                  </a:solidFill>
                  <a:latin typeface="Bugaki"/>
                </a:rPr>
                <a:t>Información y datos sobre las fases del proyecto.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28700" y="8713470"/>
            <a:ext cx="4021102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70"/>
              </a:lnSpc>
            </a:pPr>
            <a:r>
              <a:rPr lang="en-US" sz="1800">
                <a:solidFill>
                  <a:srgbClr val="0D4D6F"/>
                </a:solidFill>
                <a:latin typeface="Bugaki"/>
              </a:rPr>
              <a:t>Por Aya Dahmani</a:t>
            </a:r>
          </a:p>
          <a:p>
            <a:pPr>
              <a:lnSpc>
                <a:spcPts val="2070"/>
              </a:lnSpc>
            </a:pPr>
            <a:r>
              <a:rPr lang="en-US" sz="1800">
                <a:solidFill>
                  <a:srgbClr val="20597C"/>
                </a:solidFill>
                <a:latin typeface="Bugaki"/>
              </a:rPr>
              <a:t>Miércoles, 10 de enero de 2024.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1274" y="2385742"/>
            <a:ext cx="9516458" cy="6150881"/>
          </a:xfrm>
          <a:custGeom>
            <a:avLst/>
            <a:gdLst/>
            <a:ahLst/>
            <a:cxnLst/>
            <a:rect l="l" t="t" r="r" b="b"/>
            <a:pathLst>
              <a:path w="9516458" h="6150881">
                <a:moveTo>
                  <a:pt x="0" y="0"/>
                </a:moveTo>
                <a:lnTo>
                  <a:pt x="9516459" y="0"/>
                </a:lnTo>
                <a:lnTo>
                  <a:pt x="9516459" y="6150881"/>
                </a:lnTo>
                <a:lnTo>
                  <a:pt x="0" y="615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-1814517" y="5295900"/>
            <a:ext cx="10539042" cy="105390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41172" y="-1368196"/>
            <a:ext cx="3436255" cy="343625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812034" y="349932"/>
            <a:ext cx="894532" cy="1014418"/>
          </a:xfrm>
          <a:custGeom>
            <a:avLst/>
            <a:gdLst/>
            <a:ahLst/>
            <a:cxnLst/>
            <a:rect l="l" t="t" r="r" b="b"/>
            <a:pathLst>
              <a:path w="894532" h="1014418">
                <a:moveTo>
                  <a:pt x="0" y="0"/>
                </a:moveTo>
                <a:lnTo>
                  <a:pt x="894532" y="0"/>
                </a:lnTo>
                <a:lnTo>
                  <a:pt x="894532" y="1014417"/>
                </a:lnTo>
                <a:lnTo>
                  <a:pt x="0" y="1014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-575536" y="5295900"/>
            <a:ext cx="3883219" cy="3240723"/>
          </a:xfrm>
          <a:custGeom>
            <a:avLst/>
            <a:gdLst/>
            <a:ahLst/>
            <a:cxnLst/>
            <a:rect l="l" t="t" r="r" b="b"/>
            <a:pathLst>
              <a:path w="3883219" h="3240723">
                <a:moveTo>
                  <a:pt x="0" y="0"/>
                </a:moveTo>
                <a:lnTo>
                  <a:pt x="3883219" y="0"/>
                </a:lnTo>
                <a:lnTo>
                  <a:pt x="3883219" y="3240723"/>
                </a:lnTo>
                <a:lnTo>
                  <a:pt x="0" y="3240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68274" y="3490896"/>
            <a:ext cx="14110163" cy="4277506"/>
          </a:xfrm>
          <a:custGeom>
            <a:avLst/>
            <a:gdLst/>
            <a:ahLst/>
            <a:cxnLst/>
            <a:rect l="l" t="t" r="r" b="b"/>
            <a:pathLst>
              <a:path w="14110163" h="4277506">
                <a:moveTo>
                  <a:pt x="0" y="0"/>
                </a:moveTo>
                <a:lnTo>
                  <a:pt x="14110164" y="0"/>
                </a:lnTo>
                <a:lnTo>
                  <a:pt x="14110164" y="4277506"/>
                </a:lnTo>
                <a:lnTo>
                  <a:pt x="0" y="427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911" r="-6753" b="-447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342707" y="8548473"/>
            <a:ext cx="6743618" cy="67436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32855" y="-50378"/>
            <a:ext cx="2801531" cy="2801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33115" y="1790700"/>
            <a:ext cx="1490646" cy="149064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06254" y="5547146"/>
            <a:ext cx="3883219" cy="3240723"/>
          </a:xfrm>
          <a:custGeom>
            <a:avLst/>
            <a:gdLst/>
            <a:ahLst/>
            <a:cxnLst/>
            <a:rect l="l" t="t" r="r" b="b"/>
            <a:pathLst>
              <a:path w="3883219" h="3240723">
                <a:moveTo>
                  <a:pt x="0" y="0"/>
                </a:moveTo>
                <a:lnTo>
                  <a:pt x="3883219" y="0"/>
                </a:lnTo>
                <a:lnTo>
                  <a:pt x="3883219" y="3240723"/>
                </a:lnTo>
                <a:lnTo>
                  <a:pt x="0" y="3240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2351651" y="-1706001"/>
            <a:ext cx="1050628" cy="6214748"/>
            <a:chOff x="0" y="0"/>
            <a:chExt cx="660400" cy="39064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3906444"/>
            </a:xfrm>
            <a:custGeom>
              <a:avLst/>
              <a:gdLst/>
              <a:ahLst/>
              <a:cxnLst/>
              <a:rect l="l" t="t" r="r" b="b"/>
              <a:pathLst>
                <a:path w="660400" h="3906444">
                  <a:moveTo>
                    <a:pt x="220252" y="3887375"/>
                  </a:moveTo>
                  <a:cubicBezTo>
                    <a:pt x="254109" y="3898889"/>
                    <a:pt x="292600" y="3906444"/>
                    <a:pt x="330378" y="3906444"/>
                  </a:cubicBezTo>
                  <a:cubicBezTo>
                    <a:pt x="368157" y="3906444"/>
                    <a:pt x="404509" y="3899967"/>
                    <a:pt x="438009" y="3888453"/>
                  </a:cubicBezTo>
                  <a:cubicBezTo>
                    <a:pt x="438723" y="3888094"/>
                    <a:pt x="439435" y="3888094"/>
                    <a:pt x="440148" y="3887734"/>
                  </a:cubicBezTo>
                  <a:cubicBezTo>
                    <a:pt x="565955" y="3841679"/>
                    <a:pt x="658618" y="3720065"/>
                    <a:pt x="660400" y="350922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506619"/>
                  </a:lnTo>
                  <a:cubicBezTo>
                    <a:pt x="1782" y="3720784"/>
                    <a:pt x="93019" y="3842399"/>
                    <a:pt x="220252" y="38873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60400" cy="380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19247" y="1009650"/>
            <a:ext cx="6055464" cy="57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8"/>
              </a:lnSpc>
            </a:pPr>
            <a:r>
              <a:rPr lang="en-US" sz="2663">
                <a:solidFill>
                  <a:srgbClr val="2F6589"/>
                </a:solidFill>
                <a:latin typeface="Bugaki"/>
              </a:rPr>
              <a:t>INFORME Y ANÁLISIS.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4147833"/>
            <a:ext cx="9144000" cy="6139167"/>
          </a:xfrm>
          <a:custGeom>
            <a:avLst/>
            <a:gdLst/>
            <a:ahLst/>
            <a:cxnLst/>
            <a:rect l="l" t="t" r="r" b="b"/>
            <a:pathLst>
              <a:path w="9144000" h="6139167">
                <a:moveTo>
                  <a:pt x="0" y="0"/>
                </a:moveTo>
                <a:lnTo>
                  <a:pt x="9144000" y="0"/>
                </a:lnTo>
                <a:lnTo>
                  <a:pt x="9144000" y="6139167"/>
                </a:lnTo>
                <a:lnTo>
                  <a:pt x="0" y="6139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2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0" y="123782"/>
            <a:ext cx="9682833" cy="6118935"/>
          </a:xfrm>
          <a:custGeom>
            <a:avLst/>
            <a:gdLst/>
            <a:ahLst/>
            <a:cxnLst/>
            <a:rect l="l" t="t" r="r" b="b"/>
            <a:pathLst>
              <a:path w="9682833" h="6118935">
                <a:moveTo>
                  <a:pt x="0" y="0"/>
                </a:moveTo>
                <a:lnTo>
                  <a:pt x="9682833" y="0"/>
                </a:lnTo>
                <a:lnTo>
                  <a:pt x="9682833" y="6118935"/>
                </a:lnTo>
                <a:lnTo>
                  <a:pt x="0" y="6118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5" t="-507" r="-1449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2400382" y="8617054"/>
            <a:ext cx="6743618" cy="674361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27775" y="-644740"/>
            <a:ext cx="2801531" cy="2801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80715" y="1638300"/>
            <a:ext cx="1490646" cy="149064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7703" y="6714999"/>
            <a:ext cx="3883219" cy="3240723"/>
          </a:xfrm>
          <a:custGeom>
            <a:avLst/>
            <a:gdLst/>
            <a:ahLst/>
            <a:cxnLst/>
            <a:rect l="l" t="t" r="r" b="b"/>
            <a:pathLst>
              <a:path w="3883219" h="3240723">
                <a:moveTo>
                  <a:pt x="0" y="0"/>
                </a:moveTo>
                <a:lnTo>
                  <a:pt x="3883219" y="0"/>
                </a:lnTo>
                <a:lnTo>
                  <a:pt x="3883219" y="3240723"/>
                </a:lnTo>
                <a:lnTo>
                  <a:pt x="0" y="3240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6502" y="3650420"/>
            <a:ext cx="9322798" cy="6137209"/>
          </a:xfrm>
          <a:custGeom>
            <a:avLst/>
            <a:gdLst/>
            <a:ahLst/>
            <a:cxnLst/>
            <a:rect l="l" t="t" r="r" b="b"/>
            <a:pathLst>
              <a:path w="9322798" h="6137209">
                <a:moveTo>
                  <a:pt x="0" y="0"/>
                </a:moveTo>
                <a:lnTo>
                  <a:pt x="9322798" y="0"/>
                </a:lnTo>
                <a:lnTo>
                  <a:pt x="9322798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254442" y="8483069"/>
            <a:ext cx="6743618" cy="67436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28055" y="-355178"/>
            <a:ext cx="2801531" cy="2801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28315" y="1485900"/>
            <a:ext cx="1490646" cy="149064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391499" y="453050"/>
            <a:ext cx="11291884" cy="3197370"/>
          </a:xfrm>
          <a:custGeom>
            <a:avLst/>
            <a:gdLst/>
            <a:ahLst/>
            <a:cxnLst/>
            <a:rect l="l" t="t" r="r" b="b"/>
            <a:pathLst>
              <a:path w="11291884" h="3197370">
                <a:moveTo>
                  <a:pt x="0" y="0"/>
                </a:moveTo>
                <a:lnTo>
                  <a:pt x="11291883" y="0"/>
                </a:lnTo>
                <a:lnTo>
                  <a:pt x="11291883" y="3197370"/>
                </a:lnTo>
                <a:lnTo>
                  <a:pt x="0" y="3197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76" t="-89211" b="-47535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-179071" y="5451320"/>
            <a:ext cx="3883219" cy="3240723"/>
          </a:xfrm>
          <a:custGeom>
            <a:avLst/>
            <a:gdLst/>
            <a:ahLst/>
            <a:cxnLst/>
            <a:rect l="l" t="t" r="r" b="b"/>
            <a:pathLst>
              <a:path w="3883219" h="3240723">
                <a:moveTo>
                  <a:pt x="0" y="0"/>
                </a:moveTo>
                <a:lnTo>
                  <a:pt x="3883219" y="0"/>
                </a:lnTo>
                <a:lnTo>
                  <a:pt x="3883219" y="3240723"/>
                </a:lnTo>
                <a:lnTo>
                  <a:pt x="0" y="3240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05100" y="3101584"/>
            <a:ext cx="8541109" cy="6156716"/>
          </a:xfrm>
          <a:custGeom>
            <a:avLst/>
            <a:gdLst/>
            <a:ahLst/>
            <a:cxnLst/>
            <a:rect l="l" t="t" r="r" b="b"/>
            <a:pathLst>
              <a:path w="8541109" h="6156716">
                <a:moveTo>
                  <a:pt x="0" y="0"/>
                </a:moveTo>
                <a:lnTo>
                  <a:pt x="8541109" y="0"/>
                </a:lnTo>
                <a:lnTo>
                  <a:pt x="8541109" y="6156716"/>
                </a:lnTo>
                <a:lnTo>
                  <a:pt x="0" y="6156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254442" y="8483069"/>
            <a:ext cx="6743618" cy="67436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75655" y="-507578"/>
            <a:ext cx="2801531" cy="2801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875915" y="1333500"/>
            <a:ext cx="1490646" cy="149064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5491880"/>
            <a:ext cx="3883219" cy="3240723"/>
          </a:xfrm>
          <a:custGeom>
            <a:avLst/>
            <a:gdLst/>
            <a:ahLst/>
            <a:cxnLst/>
            <a:rect l="l" t="t" r="r" b="b"/>
            <a:pathLst>
              <a:path w="3883219" h="3240723">
                <a:moveTo>
                  <a:pt x="0" y="0"/>
                </a:moveTo>
                <a:lnTo>
                  <a:pt x="3883219" y="0"/>
                </a:lnTo>
                <a:lnTo>
                  <a:pt x="3883219" y="3240723"/>
                </a:lnTo>
                <a:lnTo>
                  <a:pt x="0" y="3240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1548" y="1181100"/>
            <a:ext cx="5803985" cy="4878903"/>
          </a:xfrm>
          <a:custGeom>
            <a:avLst/>
            <a:gdLst/>
            <a:ahLst/>
            <a:cxnLst/>
            <a:rect l="l" t="t" r="r" b="b"/>
            <a:pathLst>
              <a:path w="5803985" h="4878903">
                <a:moveTo>
                  <a:pt x="0" y="0"/>
                </a:moveTo>
                <a:lnTo>
                  <a:pt x="5803985" y="0"/>
                </a:lnTo>
                <a:lnTo>
                  <a:pt x="5803985" y="4878903"/>
                </a:lnTo>
                <a:lnTo>
                  <a:pt x="0" y="4878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239" r="-20005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9503924" y="3056049"/>
            <a:ext cx="8310998" cy="5852059"/>
          </a:xfrm>
          <a:custGeom>
            <a:avLst/>
            <a:gdLst/>
            <a:ahLst/>
            <a:cxnLst/>
            <a:rect l="l" t="t" r="r" b="b"/>
            <a:pathLst>
              <a:path w="8310998" h="5852059">
                <a:moveTo>
                  <a:pt x="0" y="0"/>
                </a:moveTo>
                <a:lnTo>
                  <a:pt x="8310998" y="0"/>
                </a:lnTo>
                <a:lnTo>
                  <a:pt x="8310998" y="5852059"/>
                </a:lnTo>
                <a:lnTo>
                  <a:pt x="0" y="585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2102042" y="8330669"/>
            <a:ext cx="6743618" cy="674361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23255" y="-659978"/>
            <a:ext cx="2801531" cy="2801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723515" y="1181100"/>
            <a:ext cx="1490646" cy="149064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7287747"/>
            <a:ext cx="3883219" cy="3240723"/>
          </a:xfrm>
          <a:custGeom>
            <a:avLst/>
            <a:gdLst/>
            <a:ahLst/>
            <a:cxnLst/>
            <a:rect l="l" t="t" r="r" b="b"/>
            <a:pathLst>
              <a:path w="3883219" h="3240723">
                <a:moveTo>
                  <a:pt x="0" y="0"/>
                </a:moveTo>
                <a:lnTo>
                  <a:pt x="3883219" y="0"/>
                </a:lnTo>
                <a:lnTo>
                  <a:pt x="3883219" y="3240723"/>
                </a:lnTo>
                <a:lnTo>
                  <a:pt x="0" y="3240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9672" y="3723285"/>
            <a:ext cx="7564038" cy="1790713"/>
          </a:xfrm>
          <a:custGeom>
            <a:avLst/>
            <a:gdLst/>
            <a:ahLst/>
            <a:cxnLst/>
            <a:rect l="l" t="t" r="r" b="b"/>
            <a:pathLst>
              <a:path w="7564038" h="1790713">
                <a:moveTo>
                  <a:pt x="0" y="0"/>
                </a:moveTo>
                <a:lnTo>
                  <a:pt x="7564038" y="0"/>
                </a:lnTo>
                <a:lnTo>
                  <a:pt x="7564038" y="1790712"/>
                </a:lnTo>
                <a:lnTo>
                  <a:pt x="0" y="1790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727" t="-178579" r="-43182" b="-144139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523225" y="1695829"/>
            <a:ext cx="4330050" cy="1647034"/>
            <a:chOff x="0" y="0"/>
            <a:chExt cx="5773401" cy="2196045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5773401" cy="171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997">
                  <a:solidFill>
                    <a:srgbClr val="2F6589"/>
                  </a:solidFill>
                  <a:latin typeface="Bugaki"/>
                </a:rPr>
                <a:t>¿Cuantos hombres y mujers estan casd@s en este data frame ?</a:t>
              </a:r>
            </a:p>
            <a:p>
              <a:pPr algn="r">
                <a:lnSpc>
                  <a:spcPts val="2476"/>
                </a:lnSpc>
              </a:pPr>
              <a:endParaRPr lang="en-US" sz="1997">
                <a:solidFill>
                  <a:srgbClr val="2F6589"/>
                </a:solidFill>
                <a:latin typeface="Bugak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72577"/>
              <a:ext cx="5773401" cy="323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13"/>
                </a:lnSpc>
              </a:pPr>
              <a:r>
                <a:rPr lang="en-US" sz="1462">
                  <a:solidFill>
                    <a:srgbClr val="5C5454"/>
                  </a:solidFill>
                  <a:latin typeface="Bugaki"/>
                </a:rPr>
                <a:t>taken: 3353                           single: 1757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22214" y="3106731"/>
            <a:ext cx="4330050" cy="2104234"/>
            <a:chOff x="0" y="0"/>
            <a:chExt cx="5773401" cy="2805645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5773401" cy="171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997">
                  <a:solidFill>
                    <a:srgbClr val="2F6589"/>
                  </a:solidFill>
                  <a:latin typeface="Bugaki"/>
                </a:rPr>
                <a:t>¿Cuantos hombres fuman en este data frame pero casados?</a:t>
              </a:r>
            </a:p>
            <a:p>
              <a:pPr algn="ctr">
                <a:lnSpc>
                  <a:spcPts val="2476"/>
                </a:lnSpc>
              </a:pPr>
              <a:endParaRPr lang="en-US" sz="1997">
                <a:solidFill>
                  <a:srgbClr val="2F6589"/>
                </a:solidFill>
                <a:latin typeface="Bugaki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72577"/>
              <a:ext cx="5773401" cy="933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3"/>
                </a:lnSpc>
              </a:pPr>
              <a:r>
                <a:rPr lang="en-US" sz="1462">
                  <a:solidFill>
                    <a:srgbClr val="5C5454"/>
                  </a:solidFill>
                  <a:latin typeface="Bugaki"/>
                </a:rPr>
                <a:t>el numero de hombres que fuman y casdos son : 271</a:t>
              </a:r>
            </a:p>
            <a:p>
              <a:pPr algn="ctr">
                <a:lnSpc>
                  <a:spcPts val="1813"/>
                </a:lnSpc>
              </a:pPr>
              <a:endParaRPr lang="en-US" sz="1462">
                <a:solidFill>
                  <a:srgbClr val="5C5454"/>
                </a:solidFill>
                <a:latin typeface="Bugaki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4085" y="7073526"/>
            <a:ext cx="4330050" cy="1332709"/>
            <a:chOff x="0" y="0"/>
            <a:chExt cx="5773401" cy="177694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5773401" cy="1291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997">
                  <a:solidFill>
                    <a:srgbClr val="2F6589"/>
                  </a:solidFill>
                  <a:latin typeface="Bugaki"/>
                </a:rPr>
                <a:t>¿Cuantas Mujeres fuman en este data frame ?</a:t>
              </a:r>
            </a:p>
            <a:p>
              <a:pPr algn="r">
                <a:lnSpc>
                  <a:spcPts val="2476"/>
                </a:lnSpc>
              </a:pPr>
              <a:endParaRPr lang="en-US" sz="1997">
                <a:solidFill>
                  <a:srgbClr val="2F6589"/>
                </a:solidFill>
                <a:latin typeface="Bugaki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53477"/>
              <a:ext cx="5773401" cy="323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13"/>
                </a:lnSpc>
              </a:pPr>
              <a:r>
                <a:rPr lang="en-US" sz="1462">
                  <a:solidFill>
                    <a:srgbClr val="5C5454"/>
                  </a:solidFill>
                  <a:latin typeface="Bugaki"/>
                </a:rPr>
                <a:t>el numero de mujeres que fuman es: 452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47040" y="1774023"/>
            <a:ext cx="4330050" cy="1332709"/>
            <a:chOff x="0" y="0"/>
            <a:chExt cx="5773401" cy="177694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5773401" cy="1291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997">
                  <a:solidFill>
                    <a:srgbClr val="2F6589"/>
                  </a:solidFill>
                  <a:latin typeface="Bugaki"/>
                </a:rPr>
                <a:t>¿Cuant@s personas fuman en este data frame ?</a:t>
              </a:r>
            </a:p>
            <a:p>
              <a:pPr algn="ctr">
                <a:lnSpc>
                  <a:spcPts val="2476"/>
                </a:lnSpc>
              </a:pPr>
              <a:endParaRPr lang="en-US" sz="1997">
                <a:solidFill>
                  <a:srgbClr val="2F6589"/>
                </a:solidFill>
                <a:latin typeface="Bugaki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53477"/>
              <a:ext cx="5773401" cy="323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3"/>
                </a:lnSpc>
              </a:pPr>
              <a:r>
                <a:rPr lang="en-US" sz="1462">
                  <a:solidFill>
                    <a:srgbClr val="5C5454"/>
                  </a:solidFill>
                  <a:latin typeface="Bugaki"/>
                </a:rPr>
                <a:t>789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4961" y="6130551"/>
            <a:ext cx="4330050" cy="2275684"/>
            <a:chOff x="0" y="0"/>
            <a:chExt cx="5773401" cy="303424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5773401" cy="254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997">
                  <a:solidFill>
                    <a:srgbClr val="2F6589"/>
                  </a:solidFill>
                  <a:latin typeface="Bugaki"/>
                </a:rPr>
                <a:t> Estudio de un caso especial de un hombre que fuma y vive en un zona urbana en italia pero no tiene ningun problema de corazon </a:t>
              </a:r>
            </a:p>
            <a:p>
              <a:pPr algn="ctr">
                <a:lnSpc>
                  <a:spcPts val="2476"/>
                </a:lnSpc>
              </a:pPr>
              <a:endParaRPr lang="en-US" sz="1997">
                <a:solidFill>
                  <a:srgbClr val="2F6589"/>
                </a:solidFill>
                <a:latin typeface="Bugaki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710777"/>
              <a:ext cx="5773401" cy="323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3"/>
                </a:lnSpc>
              </a:pPr>
              <a:r>
                <a:rPr lang="en-US" sz="1462">
                  <a:solidFill>
                    <a:srgbClr val="5C5454"/>
                  </a:solidFill>
                  <a:latin typeface="Bugaki"/>
                </a:rPr>
                <a:t>1 case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86925" y="7073526"/>
            <a:ext cx="4330050" cy="1332709"/>
            <a:chOff x="0" y="0"/>
            <a:chExt cx="5773401" cy="177694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5773401" cy="1291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6"/>
                </a:lnSpc>
              </a:pPr>
              <a:r>
                <a:rPr lang="en-US" sz="1997">
                  <a:solidFill>
                    <a:srgbClr val="2F6589"/>
                  </a:solidFill>
                  <a:latin typeface="Bugaki"/>
                </a:rPr>
                <a:t>¿Cuantos hombres fuman en este data frame?</a:t>
              </a:r>
            </a:p>
            <a:p>
              <a:pPr>
                <a:lnSpc>
                  <a:spcPts val="2476"/>
                </a:lnSpc>
              </a:pPr>
              <a:endParaRPr lang="en-US" sz="1997">
                <a:solidFill>
                  <a:srgbClr val="2F6589"/>
                </a:solidFill>
                <a:latin typeface="Bugaki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53477"/>
              <a:ext cx="5773401" cy="323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13"/>
                </a:lnSpc>
              </a:pPr>
              <a:r>
                <a:rPr lang="en-US" sz="1462">
                  <a:solidFill>
                    <a:srgbClr val="5C5454"/>
                  </a:solidFill>
                  <a:latin typeface="Bugaki"/>
                </a:rPr>
                <a:t>el numero de hombres que fuman es: 337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18455" y="-964778"/>
            <a:ext cx="2801531" cy="280153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856919" y="1243830"/>
            <a:ext cx="1490646" cy="14906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45222" y="9611164"/>
            <a:ext cx="2509175" cy="250917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370855" y="-812378"/>
            <a:ext cx="2801531" cy="280153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43350" y="4305460"/>
            <a:ext cx="4112919" cy="2962932"/>
            <a:chOff x="0" y="0"/>
            <a:chExt cx="5483892" cy="3950576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38100"/>
              <a:ext cx="5483892" cy="134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6"/>
                </a:lnSpc>
              </a:pPr>
              <a:r>
                <a:rPr lang="en-US" sz="1609">
                  <a:solidFill>
                    <a:srgbClr val="2F6589"/>
                  </a:solidFill>
                  <a:latin typeface="Bugaki"/>
                </a:rPr>
                <a:t>¿Cuántos hombres fumadores, que residen en áreas urbanas y trabajan en el sector privado, hay en total?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482894"/>
              <a:ext cx="5483892" cy="2467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61"/>
                </a:lnSpc>
              </a:pPr>
              <a:r>
                <a:rPr lang="en-US" sz="1178">
                  <a:solidFill>
                    <a:srgbClr val="5C5454"/>
                  </a:solidFill>
                  <a:latin typeface="Bugaki"/>
                </a:rPr>
                <a:t>El número de hombres fumadores que viven en zonas urbanas y trabajan en el sectore privado es: 124 </a:t>
              </a:r>
            </a:p>
            <a:p>
              <a:pPr algn="r">
                <a:lnSpc>
                  <a:spcPts val="1461"/>
                </a:lnSpc>
              </a:pPr>
              <a:endParaRPr lang="en-US" sz="1178">
                <a:solidFill>
                  <a:srgbClr val="5C5454"/>
                </a:solidFill>
                <a:latin typeface="Bugaki"/>
              </a:endParaRPr>
            </a:p>
            <a:p>
              <a:pPr algn="r">
                <a:lnSpc>
                  <a:spcPts val="1461"/>
                </a:lnSpc>
              </a:pPr>
              <a:endParaRPr lang="en-US" sz="1178">
                <a:solidFill>
                  <a:srgbClr val="5C5454"/>
                </a:solidFill>
                <a:latin typeface="Bugaki"/>
              </a:endParaRPr>
            </a:p>
            <a:p>
              <a:pPr algn="r">
                <a:lnSpc>
                  <a:spcPts val="1461"/>
                </a:lnSpc>
              </a:pPr>
              <a:endParaRPr lang="en-US" sz="1178">
                <a:solidFill>
                  <a:srgbClr val="5C5454"/>
                </a:solidFill>
                <a:latin typeface="Bugaki"/>
              </a:endParaRPr>
            </a:p>
            <a:p>
              <a:pPr algn="r">
                <a:lnSpc>
                  <a:spcPts val="1461"/>
                </a:lnSpc>
              </a:pPr>
              <a:endParaRPr lang="en-US" sz="1178">
                <a:solidFill>
                  <a:srgbClr val="5C5454"/>
                </a:solidFill>
                <a:latin typeface="Bugaki"/>
              </a:endParaRPr>
            </a:p>
            <a:p>
              <a:pPr algn="r">
                <a:lnSpc>
                  <a:spcPts val="1461"/>
                </a:lnSpc>
              </a:pPr>
              <a:endParaRPr lang="en-US" sz="1178">
                <a:solidFill>
                  <a:srgbClr val="5C5454"/>
                </a:solidFill>
                <a:latin typeface="Bugaki"/>
              </a:endParaRPr>
            </a:p>
            <a:p>
              <a:pPr algn="r">
                <a:lnSpc>
                  <a:spcPts val="1461"/>
                </a:lnSpc>
              </a:pPr>
              <a:endParaRPr lang="en-US" sz="1178">
                <a:solidFill>
                  <a:srgbClr val="5C5454"/>
                </a:solidFill>
                <a:latin typeface="Bugaki"/>
              </a:endParaRPr>
            </a:p>
            <a:p>
              <a:pPr algn="r">
                <a:lnSpc>
                  <a:spcPts val="1461"/>
                </a:lnSpc>
              </a:pPr>
              <a:endParaRPr lang="en-US" sz="1178">
                <a:solidFill>
                  <a:srgbClr val="5C5454"/>
                </a:solidFill>
                <a:latin typeface="Bugaki"/>
              </a:endParaRPr>
            </a:p>
          </p:txBody>
        </p:sp>
      </p:grpSp>
      <p:sp>
        <p:nvSpPr>
          <p:cNvPr id="36" name="Freeform 36"/>
          <p:cNvSpPr/>
          <p:nvPr/>
        </p:nvSpPr>
        <p:spPr>
          <a:xfrm>
            <a:off x="15856919" y="8073174"/>
            <a:ext cx="2409682" cy="2370251"/>
          </a:xfrm>
          <a:custGeom>
            <a:avLst/>
            <a:gdLst/>
            <a:ahLst/>
            <a:cxnLst/>
            <a:rect l="l" t="t" r="r" b="b"/>
            <a:pathLst>
              <a:path w="2409682" h="2370251">
                <a:moveTo>
                  <a:pt x="0" y="0"/>
                </a:moveTo>
                <a:lnTo>
                  <a:pt x="2409683" y="0"/>
                </a:lnTo>
                <a:lnTo>
                  <a:pt x="2409683" y="2370252"/>
                </a:lnTo>
                <a:lnTo>
                  <a:pt x="0" y="237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951" y="2942927"/>
            <a:ext cx="2704762" cy="27047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603" y="6112578"/>
            <a:ext cx="2704762" cy="27047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727930" y="3927548"/>
            <a:ext cx="4330050" cy="70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3"/>
              </a:lnSpc>
            </a:pPr>
            <a:r>
              <a:rPr lang="en-US" sz="1462">
                <a:solidFill>
                  <a:srgbClr val="5C5454"/>
                </a:solidFill>
                <a:latin typeface="Bugaki"/>
              </a:rPr>
              <a:t>Explorar si el estado civil está relacionado con los niveles de estrés en distintas edades.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558059" y="6770030"/>
            <a:ext cx="4330050" cy="1389859"/>
            <a:chOff x="0" y="0"/>
            <a:chExt cx="5773401" cy="1853145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5773401" cy="453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6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15277"/>
              <a:ext cx="5773401" cy="1237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13"/>
                </a:lnSpc>
              </a:pPr>
              <a:r>
                <a:rPr lang="en-US" sz="1462">
                  <a:solidFill>
                    <a:srgbClr val="5C5454"/>
                  </a:solidFill>
                  <a:latin typeface="Bugaki"/>
                </a:rPr>
                <a:t>Investigar diferencias en el acceso a servicios de salud entre hombres y mujeres debido a barreras sociales, económicas o culturales.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78286" y="1265347"/>
            <a:ext cx="6965639" cy="174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597">
                <a:solidFill>
                  <a:srgbClr val="2F6589"/>
                </a:solidFill>
                <a:latin typeface="Bugaki"/>
              </a:rPr>
              <a:t>El análisis de datos revela dos áreas de posible investigación futura: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0518" y="3965359"/>
            <a:ext cx="7313407" cy="3525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859" lvl="1" indent="-301429">
              <a:lnSpc>
                <a:spcPts val="3462"/>
              </a:lnSpc>
              <a:buFont typeface="Arial"/>
              <a:buChar char="•"/>
            </a:pPr>
            <a:r>
              <a:rPr lang="en-US" sz="2792">
                <a:solidFill>
                  <a:srgbClr val="5C5454"/>
                </a:solidFill>
                <a:latin typeface="Bugaki"/>
              </a:rPr>
              <a:t>Relación entre estado civil y estres                                                                                                                                    </a:t>
            </a:r>
          </a:p>
          <a:p>
            <a:pPr>
              <a:lnSpc>
                <a:spcPts val="3462"/>
              </a:lnSpc>
            </a:pPr>
            <a:endParaRPr lang="en-US" sz="2792">
              <a:solidFill>
                <a:srgbClr val="5C5454"/>
              </a:solidFill>
              <a:latin typeface="Bugaki"/>
            </a:endParaRPr>
          </a:p>
          <a:p>
            <a:pPr>
              <a:lnSpc>
                <a:spcPts val="3462"/>
              </a:lnSpc>
            </a:pPr>
            <a:endParaRPr lang="en-US" sz="2792">
              <a:solidFill>
                <a:srgbClr val="5C5454"/>
              </a:solidFill>
              <a:latin typeface="Bugaki"/>
            </a:endParaRPr>
          </a:p>
          <a:p>
            <a:pPr>
              <a:lnSpc>
                <a:spcPts val="3462"/>
              </a:lnSpc>
            </a:pPr>
            <a:endParaRPr lang="en-US" sz="2792">
              <a:solidFill>
                <a:srgbClr val="5C5454"/>
              </a:solidFill>
              <a:latin typeface="Bugaki"/>
            </a:endParaRPr>
          </a:p>
          <a:p>
            <a:pPr>
              <a:lnSpc>
                <a:spcPts val="3462"/>
              </a:lnSpc>
            </a:pPr>
            <a:r>
              <a:rPr lang="en-US" sz="2792">
                <a:solidFill>
                  <a:srgbClr val="5C5454"/>
                </a:solidFill>
                <a:latin typeface="Bugaki"/>
              </a:rPr>
              <a:t> </a:t>
            </a:r>
          </a:p>
          <a:p>
            <a:pPr algn="ctr">
              <a:lnSpc>
                <a:spcPts val="3462"/>
              </a:lnSpc>
            </a:pPr>
            <a:endParaRPr lang="en-US" sz="2792">
              <a:solidFill>
                <a:srgbClr val="5C5454"/>
              </a:solidFill>
              <a:latin typeface="Bugaki"/>
            </a:endParaRPr>
          </a:p>
          <a:p>
            <a:pPr algn="ctr">
              <a:lnSpc>
                <a:spcPts val="3462"/>
              </a:lnSpc>
            </a:pPr>
            <a:endParaRPr lang="en-US" sz="2792">
              <a:solidFill>
                <a:srgbClr val="5C5454"/>
              </a:solidFill>
              <a:latin typeface="Bugaki"/>
            </a:endParaRP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803633" y="-1646161"/>
            <a:ext cx="1026537" cy="4948881"/>
            <a:chOff x="0" y="0"/>
            <a:chExt cx="645257" cy="31107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5257" cy="3110749"/>
            </a:xfrm>
            <a:custGeom>
              <a:avLst/>
              <a:gdLst/>
              <a:ahLst/>
              <a:cxnLst/>
              <a:rect l="l" t="t" r="r" b="b"/>
              <a:pathLst>
                <a:path w="645257" h="3110749">
                  <a:moveTo>
                    <a:pt x="215202" y="3091680"/>
                  </a:moveTo>
                  <a:cubicBezTo>
                    <a:pt x="248282" y="3103194"/>
                    <a:pt x="285891" y="3110749"/>
                    <a:pt x="322802" y="3110749"/>
                  </a:cubicBezTo>
                  <a:cubicBezTo>
                    <a:pt x="359714" y="3110749"/>
                    <a:pt x="395233" y="3104273"/>
                    <a:pt x="427965" y="3092759"/>
                  </a:cubicBezTo>
                  <a:cubicBezTo>
                    <a:pt x="428663" y="3092399"/>
                    <a:pt x="429359" y="3092399"/>
                    <a:pt x="430055" y="3092040"/>
                  </a:cubicBezTo>
                  <a:cubicBezTo>
                    <a:pt x="552977" y="3045985"/>
                    <a:pt x="643516" y="2924371"/>
                    <a:pt x="645257" y="2731204"/>
                  </a:cubicBezTo>
                  <a:lnTo>
                    <a:pt x="645257" y="0"/>
                  </a:lnTo>
                  <a:lnTo>
                    <a:pt x="0" y="0"/>
                  </a:lnTo>
                  <a:lnTo>
                    <a:pt x="0" y="2729177"/>
                  </a:lnTo>
                  <a:cubicBezTo>
                    <a:pt x="1741" y="2925089"/>
                    <a:pt x="90886" y="3046705"/>
                    <a:pt x="215202" y="30916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645257" cy="301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6472" y="311272"/>
            <a:ext cx="4803240" cy="79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8"/>
              </a:lnSpc>
            </a:pPr>
            <a:r>
              <a:rPr lang="en-US" sz="3663">
                <a:solidFill>
                  <a:srgbClr val="2F6589"/>
                </a:solidFill>
                <a:latin typeface="Bugaki"/>
              </a:rPr>
              <a:t>MEJORAS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486608" y="723659"/>
            <a:ext cx="2801531" cy="280153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427466" y="8513398"/>
            <a:ext cx="4011700" cy="40117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42115" y="7980751"/>
            <a:ext cx="1699993" cy="169999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439166" y="-212620"/>
            <a:ext cx="1052945" cy="105294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664859" y="8159889"/>
            <a:ext cx="806454" cy="1642776"/>
          </a:xfrm>
          <a:custGeom>
            <a:avLst/>
            <a:gdLst/>
            <a:ahLst/>
            <a:cxnLst/>
            <a:rect l="l" t="t" r="r" b="b"/>
            <a:pathLst>
              <a:path w="806454" h="1642776">
                <a:moveTo>
                  <a:pt x="0" y="0"/>
                </a:moveTo>
                <a:lnTo>
                  <a:pt x="806454" y="0"/>
                </a:lnTo>
                <a:lnTo>
                  <a:pt x="806454" y="1642776"/>
                </a:lnTo>
                <a:lnTo>
                  <a:pt x="0" y="164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7" name="Freeform 27"/>
          <p:cNvSpPr/>
          <p:nvPr/>
        </p:nvSpPr>
        <p:spPr>
          <a:xfrm>
            <a:off x="14296182" y="4574101"/>
            <a:ext cx="1175131" cy="1696383"/>
          </a:xfrm>
          <a:custGeom>
            <a:avLst/>
            <a:gdLst/>
            <a:ahLst/>
            <a:cxnLst/>
            <a:rect l="l" t="t" r="r" b="b"/>
            <a:pathLst>
              <a:path w="1175131" h="1696383">
                <a:moveTo>
                  <a:pt x="0" y="0"/>
                </a:moveTo>
                <a:lnTo>
                  <a:pt x="1175131" y="0"/>
                </a:lnTo>
                <a:lnTo>
                  <a:pt x="1175131" y="1696383"/>
                </a:lnTo>
                <a:lnTo>
                  <a:pt x="0" y="169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8" name="TextBox 28"/>
          <p:cNvSpPr txBox="1"/>
          <p:nvPr/>
        </p:nvSpPr>
        <p:spPr>
          <a:xfrm>
            <a:off x="1578286" y="6798040"/>
            <a:ext cx="7313407" cy="265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2"/>
              </a:lnSpc>
            </a:pPr>
            <a:r>
              <a:rPr lang="en-US" sz="2792">
                <a:solidFill>
                  <a:srgbClr val="5C5454"/>
                </a:solidFill>
                <a:latin typeface="Bugaki"/>
              </a:rPr>
              <a:t>2.Acceso a la atención médica.</a:t>
            </a:r>
          </a:p>
          <a:p>
            <a:pPr>
              <a:lnSpc>
                <a:spcPts val="3462"/>
              </a:lnSpc>
            </a:pPr>
            <a:endParaRPr lang="en-US" sz="2792">
              <a:solidFill>
                <a:srgbClr val="5C5454"/>
              </a:solidFill>
              <a:latin typeface="Bugaki"/>
            </a:endParaRPr>
          </a:p>
          <a:p>
            <a:pPr>
              <a:lnSpc>
                <a:spcPts val="3462"/>
              </a:lnSpc>
            </a:pPr>
            <a:endParaRPr lang="en-US" sz="2792">
              <a:solidFill>
                <a:srgbClr val="5C5454"/>
              </a:solidFill>
              <a:latin typeface="Bugaki"/>
            </a:endParaRPr>
          </a:p>
          <a:p>
            <a:pPr>
              <a:lnSpc>
                <a:spcPts val="3462"/>
              </a:lnSpc>
            </a:pPr>
            <a:r>
              <a:rPr lang="en-US" sz="2792">
                <a:solidFill>
                  <a:srgbClr val="5C5454"/>
                </a:solidFill>
                <a:latin typeface="Bugaki"/>
              </a:rPr>
              <a:t> </a:t>
            </a:r>
          </a:p>
          <a:p>
            <a:pPr algn="ctr">
              <a:lnSpc>
                <a:spcPts val="3462"/>
              </a:lnSpc>
            </a:pPr>
            <a:endParaRPr lang="en-US" sz="2792">
              <a:solidFill>
                <a:srgbClr val="5C5454"/>
              </a:solidFill>
              <a:latin typeface="Bugaki"/>
            </a:endParaRPr>
          </a:p>
          <a:p>
            <a:pPr algn="ctr">
              <a:lnSpc>
                <a:spcPts val="3462"/>
              </a:lnSpc>
            </a:pPr>
            <a:endParaRPr lang="en-US" sz="2792">
              <a:solidFill>
                <a:srgbClr val="5C5454"/>
              </a:solidFill>
              <a:latin typeface="Bugaki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0052" y="5302506"/>
            <a:ext cx="8419165" cy="2044440"/>
            <a:chOff x="0" y="0"/>
            <a:chExt cx="11225554" cy="272591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1225554" cy="1992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80"/>
                </a:lnSpc>
              </a:pPr>
              <a:r>
                <a:rPr lang="en-US" sz="9200">
                  <a:solidFill>
                    <a:srgbClr val="2F6589"/>
                  </a:solidFill>
                  <a:latin typeface="Bugaki"/>
                </a:rPr>
                <a:t>GRACIAS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38426"/>
              <a:ext cx="11225554" cy="687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35052" y="-2163592"/>
            <a:ext cx="2417897" cy="5489443"/>
            <a:chOff x="0" y="0"/>
            <a:chExt cx="660400" cy="14993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499331"/>
            </a:xfrm>
            <a:custGeom>
              <a:avLst/>
              <a:gdLst/>
              <a:ahLst/>
              <a:cxnLst/>
              <a:rect l="l" t="t" r="r" b="b"/>
              <a:pathLst>
                <a:path w="660400" h="1499331">
                  <a:moveTo>
                    <a:pt x="220252" y="1480262"/>
                  </a:moveTo>
                  <a:cubicBezTo>
                    <a:pt x="254109" y="1491776"/>
                    <a:pt x="292600" y="1499331"/>
                    <a:pt x="330378" y="1499331"/>
                  </a:cubicBezTo>
                  <a:cubicBezTo>
                    <a:pt x="368157" y="1499331"/>
                    <a:pt x="404509" y="1492854"/>
                    <a:pt x="438009" y="1481340"/>
                  </a:cubicBezTo>
                  <a:cubicBezTo>
                    <a:pt x="438723" y="1480981"/>
                    <a:pt x="439435" y="1480981"/>
                    <a:pt x="440148" y="1480622"/>
                  </a:cubicBezTo>
                  <a:cubicBezTo>
                    <a:pt x="565955" y="1434566"/>
                    <a:pt x="658618" y="1312952"/>
                    <a:pt x="660400" y="115557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54722"/>
                  </a:lnTo>
                  <a:cubicBezTo>
                    <a:pt x="1782" y="1313671"/>
                    <a:pt x="93019" y="1435286"/>
                    <a:pt x="220252" y="148026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60400" cy="1400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529217" y="5549207"/>
            <a:ext cx="6743618" cy="67436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3277673" y="2952917"/>
            <a:ext cx="6743618" cy="674361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90994" y="8640473"/>
            <a:ext cx="2679085" cy="267908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417749" y="7384839"/>
            <a:ext cx="874693" cy="87469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25055" y="7942524"/>
            <a:ext cx="1683879" cy="168387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654924" y="172415"/>
            <a:ext cx="2000113" cy="200011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465945" y="-1200476"/>
            <a:ext cx="2802776" cy="280277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867333" y="1992019"/>
            <a:ext cx="1323918" cy="132391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4071764" y="2151785"/>
            <a:ext cx="3187536" cy="5983430"/>
          </a:xfrm>
          <a:custGeom>
            <a:avLst/>
            <a:gdLst/>
            <a:ahLst/>
            <a:cxnLst/>
            <a:rect l="l" t="t" r="r" b="b"/>
            <a:pathLst>
              <a:path w="3187536" h="5983430">
                <a:moveTo>
                  <a:pt x="0" y="0"/>
                </a:moveTo>
                <a:lnTo>
                  <a:pt x="3187536" y="0"/>
                </a:lnTo>
                <a:lnTo>
                  <a:pt x="3187536" y="5983430"/>
                </a:lnTo>
                <a:lnTo>
                  <a:pt x="0" y="598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3" name="Freeform 33"/>
          <p:cNvSpPr/>
          <p:nvPr/>
        </p:nvSpPr>
        <p:spPr>
          <a:xfrm flipH="1">
            <a:off x="1091890" y="1251604"/>
            <a:ext cx="2845951" cy="5671280"/>
          </a:xfrm>
          <a:custGeom>
            <a:avLst/>
            <a:gdLst/>
            <a:ahLst/>
            <a:cxnLst/>
            <a:rect l="l" t="t" r="r" b="b"/>
            <a:pathLst>
              <a:path w="2845951" h="5671280">
                <a:moveTo>
                  <a:pt x="2845952" y="0"/>
                </a:moveTo>
                <a:lnTo>
                  <a:pt x="0" y="0"/>
                </a:lnTo>
                <a:lnTo>
                  <a:pt x="0" y="5671280"/>
                </a:lnTo>
                <a:lnTo>
                  <a:pt x="2845952" y="5671280"/>
                </a:lnTo>
                <a:lnTo>
                  <a:pt x="28459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4" name="Freeform 34"/>
          <p:cNvSpPr/>
          <p:nvPr/>
        </p:nvSpPr>
        <p:spPr>
          <a:xfrm>
            <a:off x="8696734" y="1095091"/>
            <a:ext cx="894532" cy="1014418"/>
          </a:xfrm>
          <a:custGeom>
            <a:avLst/>
            <a:gdLst/>
            <a:ahLst/>
            <a:cxnLst/>
            <a:rect l="l" t="t" r="r" b="b"/>
            <a:pathLst>
              <a:path w="894532" h="1014418">
                <a:moveTo>
                  <a:pt x="0" y="0"/>
                </a:moveTo>
                <a:lnTo>
                  <a:pt x="894532" y="0"/>
                </a:lnTo>
                <a:lnTo>
                  <a:pt x="894532" y="1014418"/>
                </a:lnTo>
                <a:lnTo>
                  <a:pt x="0" y="1014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4943" y="4785971"/>
            <a:ext cx="10539042" cy="105390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93893" y="1995591"/>
            <a:ext cx="2052596" cy="205259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39521" y="-1516344"/>
            <a:ext cx="3032688" cy="303268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9287" y="8456027"/>
            <a:ext cx="1326174" cy="13261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3120060"/>
            <a:ext cx="6482279" cy="5999054"/>
          </a:xfrm>
          <a:custGeom>
            <a:avLst/>
            <a:gdLst/>
            <a:ahLst/>
            <a:cxnLst/>
            <a:rect l="l" t="t" r="r" b="b"/>
            <a:pathLst>
              <a:path w="6482279" h="5999054">
                <a:moveTo>
                  <a:pt x="0" y="0"/>
                </a:moveTo>
                <a:lnTo>
                  <a:pt x="6482279" y="0"/>
                </a:lnTo>
                <a:lnTo>
                  <a:pt x="6482279" y="5999054"/>
                </a:lnTo>
                <a:lnTo>
                  <a:pt x="0" y="5999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9144000" y="2265511"/>
            <a:ext cx="1032573" cy="545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8"/>
              </a:lnSpc>
            </a:pPr>
            <a:r>
              <a:rPr lang="en-US" sz="3663">
                <a:solidFill>
                  <a:srgbClr val="2F6589"/>
                </a:solidFill>
                <a:latin typeface="Bugaki"/>
              </a:rPr>
              <a:t>01.</a:t>
            </a:r>
          </a:p>
          <a:p>
            <a:pPr>
              <a:lnSpc>
                <a:spcPts val="6118"/>
              </a:lnSpc>
            </a:pPr>
            <a:r>
              <a:rPr lang="en-US" sz="3663">
                <a:solidFill>
                  <a:srgbClr val="2F6589"/>
                </a:solidFill>
                <a:latin typeface="Bugaki"/>
              </a:rPr>
              <a:t>02.</a:t>
            </a:r>
          </a:p>
          <a:p>
            <a:pPr>
              <a:lnSpc>
                <a:spcPts val="6118"/>
              </a:lnSpc>
            </a:pPr>
            <a:r>
              <a:rPr lang="en-US" sz="3663">
                <a:solidFill>
                  <a:srgbClr val="2F6589"/>
                </a:solidFill>
                <a:latin typeface="Bugaki"/>
              </a:rPr>
              <a:t>03.</a:t>
            </a:r>
          </a:p>
          <a:p>
            <a:pPr>
              <a:lnSpc>
                <a:spcPts val="6118"/>
              </a:lnSpc>
            </a:pPr>
            <a:r>
              <a:rPr lang="en-US" sz="3663">
                <a:solidFill>
                  <a:srgbClr val="2F6589"/>
                </a:solidFill>
                <a:latin typeface="Bugaki"/>
              </a:rPr>
              <a:t>04.</a:t>
            </a:r>
          </a:p>
          <a:p>
            <a:pPr>
              <a:lnSpc>
                <a:spcPts val="6118"/>
              </a:lnSpc>
            </a:pPr>
            <a:r>
              <a:rPr lang="en-US" sz="3663">
                <a:solidFill>
                  <a:srgbClr val="2F6589"/>
                </a:solidFill>
                <a:latin typeface="Bugaki"/>
              </a:rPr>
              <a:t>05.</a:t>
            </a:r>
          </a:p>
          <a:p>
            <a:pPr>
              <a:lnSpc>
                <a:spcPts val="6118"/>
              </a:lnSpc>
            </a:pPr>
            <a:r>
              <a:rPr lang="en-US" sz="3663">
                <a:solidFill>
                  <a:srgbClr val="2F6589"/>
                </a:solidFill>
                <a:latin typeface="Bugaki"/>
              </a:rPr>
              <a:t>06.</a:t>
            </a:r>
          </a:p>
          <a:p>
            <a:pPr>
              <a:lnSpc>
                <a:spcPts val="6118"/>
              </a:lnSpc>
            </a:pPr>
            <a:endParaRPr lang="en-US" sz="3663">
              <a:solidFill>
                <a:srgbClr val="2F6589"/>
              </a:solidFill>
              <a:latin typeface="Bugaki"/>
            </a:endParaRP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2118841" y="-1777991"/>
            <a:ext cx="1050628" cy="6053928"/>
            <a:chOff x="0" y="0"/>
            <a:chExt cx="660400" cy="38053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0400" cy="3805356"/>
            </a:xfrm>
            <a:custGeom>
              <a:avLst/>
              <a:gdLst/>
              <a:ahLst/>
              <a:cxnLst/>
              <a:rect l="l" t="t" r="r" b="b"/>
              <a:pathLst>
                <a:path w="660400" h="3805356">
                  <a:moveTo>
                    <a:pt x="220252" y="3786287"/>
                  </a:moveTo>
                  <a:cubicBezTo>
                    <a:pt x="254109" y="3797801"/>
                    <a:pt x="292600" y="3805356"/>
                    <a:pt x="330378" y="3805356"/>
                  </a:cubicBezTo>
                  <a:cubicBezTo>
                    <a:pt x="368157" y="3805356"/>
                    <a:pt x="404509" y="3798879"/>
                    <a:pt x="438009" y="3787365"/>
                  </a:cubicBezTo>
                  <a:cubicBezTo>
                    <a:pt x="438723" y="3787006"/>
                    <a:pt x="439435" y="3787006"/>
                    <a:pt x="440148" y="3786646"/>
                  </a:cubicBezTo>
                  <a:cubicBezTo>
                    <a:pt x="565955" y="3740591"/>
                    <a:pt x="658618" y="3618977"/>
                    <a:pt x="660400" y="341038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407850"/>
                  </a:lnTo>
                  <a:cubicBezTo>
                    <a:pt x="1782" y="3619696"/>
                    <a:pt x="93019" y="3741311"/>
                    <a:pt x="220252" y="378628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660400" cy="3706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790575"/>
            <a:ext cx="4390047" cy="79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8"/>
              </a:lnSpc>
            </a:pPr>
            <a:r>
              <a:rPr lang="en-US" sz="3663">
                <a:solidFill>
                  <a:srgbClr val="2F6589"/>
                </a:solidFill>
                <a:latin typeface="Bugaki"/>
              </a:rPr>
              <a:t>CONTENIDOS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37397" y="2265511"/>
            <a:ext cx="5941889" cy="545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8"/>
              </a:lnSpc>
            </a:pPr>
            <a:r>
              <a:rPr lang="en-US" sz="3663">
                <a:solidFill>
                  <a:srgbClr val="5C5454"/>
                </a:solidFill>
                <a:latin typeface="Bugaki"/>
              </a:rPr>
              <a:t>Introducción.</a:t>
            </a:r>
          </a:p>
          <a:p>
            <a:pPr>
              <a:lnSpc>
                <a:spcPts val="6118"/>
              </a:lnSpc>
            </a:pPr>
            <a:r>
              <a:rPr lang="en-US" sz="3663">
                <a:solidFill>
                  <a:srgbClr val="5C5454"/>
                </a:solidFill>
                <a:latin typeface="Bugaki"/>
              </a:rPr>
              <a:t>Sobre el proyecto.</a:t>
            </a:r>
          </a:p>
          <a:p>
            <a:pPr>
              <a:lnSpc>
                <a:spcPts val="6118"/>
              </a:lnSpc>
            </a:pPr>
            <a:r>
              <a:rPr lang="en-US" sz="3663">
                <a:solidFill>
                  <a:srgbClr val="5C5454"/>
                </a:solidFill>
                <a:latin typeface="Bugaki"/>
              </a:rPr>
              <a:t>Hipótesis.</a:t>
            </a:r>
          </a:p>
          <a:p>
            <a:pPr>
              <a:lnSpc>
                <a:spcPts val="6118"/>
              </a:lnSpc>
            </a:pPr>
            <a:r>
              <a:rPr lang="en-US" sz="3663">
                <a:solidFill>
                  <a:srgbClr val="5C5454"/>
                </a:solidFill>
                <a:latin typeface="Bugaki"/>
              </a:rPr>
              <a:t>Resultados generales.</a:t>
            </a:r>
          </a:p>
          <a:p>
            <a:pPr>
              <a:lnSpc>
                <a:spcPts val="6118"/>
              </a:lnSpc>
            </a:pPr>
            <a:r>
              <a:rPr lang="en-US" sz="3663">
                <a:solidFill>
                  <a:srgbClr val="5C5454"/>
                </a:solidFill>
                <a:latin typeface="Bugaki"/>
              </a:rPr>
              <a:t>Informe y análisis.</a:t>
            </a:r>
          </a:p>
          <a:p>
            <a:pPr>
              <a:lnSpc>
                <a:spcPts val="6118"/>
              </a:lnSpc>
            </a:pPr>
            <a:r>
              <a:rPr lang="en-US" sz="3663">
                <a:solidFill>
                  <a:srgbClr val="5C5454"/>
                </a:solidFill>
                <a:latin typeface="Bugaki"/>
              </a:rPr>
              <a:t>Conclusiones y mejoras.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300528" y="-1959678"/>
            <a:ext cx="1050628" cy="6417302"/>
            <a:chOff x="0" y="0"/>
            <a:chExt cx="660400" cy="4033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4033764"/>
            </a:xfrm>
            <a:custGeom>
              <a:avLst/>
              <a:gdLst/>
              <a:ahLst/>
              <a:cxnLst/>
              <a:rect l="l" t="t" r="r" b="b"/>
              <a:pathLst>
                <a:path w="660400" h="4033764">
                  <a:moveTo>
                    <a:pt x="220252" y="4014695"/>
                  </a:moveTo>
                  <a:cubicBezTo>
                    <a:pt x="254109" y="4026209"/>
                    <a:pt x="292600" y="4033764"/>
                    <a:pt x="330378" y="4033764"/>
                  </a:cubicBezTo>
                  <a:cubicBezTo>
                    <a:pt x="368157" y="4033764"/>
                    <a:pt x="404509" y="4027287"/>
                    <a:pt x="438009" y="4015773"/>
                  </a:cubicBezTo>
                  <a:cubicBezTo>
                    <a:pt x="438723" y="4015414"/>
                    <a:pt x="439435" y="4015414"/>
                    <a:pt x="440148" y="4015054"/>
                  </a:cubicBezTo>
                  <a:cubicBezTo>
                    <a:pt x="565955" y="3968999"/>
                    <a:pt x="658618" y="3847385"/>
                    <a:pt x="660400" y="363371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631019"/>
                  </a:lnTo>
                  <a:cubicBezTo>
                    <a:pt x="1782" y="3848104"/>
                    <a:pt x="93019" y="3969719"/>
                    <a:pt x="220252" y="40146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393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432702" y="4356262"/>
            <a:ext cx="6922804" cy="69228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81375" y="-1221233"/>
            <a:ext cx="6922804" cy="69228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78992" y="5883558"/>
            <a:ext cx="2715526" cy="27155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53208" y="3150843"/>
            <a:ext cx="1395352" cy="13953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59704" y="4894953"/>
            <a:ext cx="2918326" cy="5478086"/>
          </a:xfrm>
          <a:custGeom>
            <a:avLst/>
            <a:gdLst/>
            <a:ahLst/>
            <a:cxnLst/>
            <a:rect l="l" t="t" r="r" b="b"/>
            <a:pathLst>
              <a:path w="2918326" h="5478086">
                <a:moveTo>
                  <a:pt x="0" y="0"/>
                </a:moveTo>
                <a:lnTo>
                  <a:pt x="2918326" y="0"/>
                </a:lnTo>
                <a:lnTo>
                  <a:pt x="2918326" y="5478086"/>
                </a:lnTo>
                <a:lnTo>
                  <a:pt x="0" y="5478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>
            <a:off x="14251539" y="2088693"/>
            <a:ext cx="2466438" cy="4915003"/>
          </a:xfrm>
          <a:custGeom>
            <a:avLst/>
            <a:gdLst/>
            <a:ahLst/>
            <a:cxnLst/>
            <a:rect l="l" t="t" r="r" b="b"/>
            <a:pathLst>
              <a:path w="2466438" h="4915003">
                <a:moveTo>
                  <a:pt x="0" y="0"/>
                </a:moveTo>
                <a:lnTo>
                  <a:pt x="2466438" y="0"/>
                </a:lnTo>
                <a:lnTo>
                  <a:pt x="2466438" y="4915003"/>
                </a:lnTo>
                <a:lnTo>
                  <a:pt x="0" y="4915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TextBox 19"/>
          <p:cNvSpPr txBox="1"/>
          <p:nvPr/>
        </p:nvSpPr>
        <p:spPr>
          <a:xfrm>
            <a:off x="1028700" y="790575"/>
            <a:ext cx="4390047" cy="79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8"/>
              </a:lnSpc>
            </a:pPr>
            <a:r>
              <a:rPr lang="en-US" sz="3663">
                <a:solidFill>
                  <a:srgbClr val="2F6589"/>
                </a:solidFill>
                <a:latin typeface="Bugaki"/>
              </a:rPr>
              <a:t>INTRODUCCIÓN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2994" y="3401951"/>
            <a:ext cx="5545488" cy="174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597">
                <a:solidFill>
                  <a:srgbClr val="2F6589"/>
                </a:solidFill>
                <a:latin typeface="Bugaki"/>
              </a:rPr>
              <a:t>Empecemos con una pregunta muy sencilla.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34493" y="5445749"/>
            <a:ext cx="7347043" cy="182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2879">
                <a:solidFill>
                  <a:srgbClr val="5C5454"/>
                </a:solidFill>
                <a:latin typeface="Bugaki"/>
              </a:rPr>
              <a:t>¿Qué género crees que experimenta más problemas de salud cardiovascular y estrés: los hombres o las mujeres?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412680" y="-2071830"/>
            <a:ext cx="1050628" cy="6641606"/>
            <a:chOff x="0" y="0"/>
            <a:chExt cx="660400" cy="417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4174756"/>
            </a:xfrm>
            <a:custGeom>
              <a:avLst/>
              <a:gdLst/>
              <a:ahLst/>
              <a:cxnLst/>
              <a:rect l="l" t="t" r="r" b="b"/>
              <a:pathLst>
                <a:path w="660400" h="4174756">
                  <a:moveTo>
                    <a:pt x="220252" y="4155687"/>
                  </a:moveTo>
                  <a:cubicBezTo>
                    <a:pt x="254109" y="4167201"/>
                    <a:pt x="292600" y="4174756"/>
                    <a:pt x="330378" y="4174756"/>
                  </a:cubicBezTo>
                  <a:cubicBezTo>
                    <a:pt x="368157" y="4174756"/>
                    <a:pt x="404509" y="4168280"/>
                    <a:pt x="438009" y="4156766"/>
                  </a:cubicBezTo>
                  <a:cubicBezTo>
                    <a:pt x="438723" y="4156406"/>
                    <a:pt x="439435" y="4156406"/>
                    <a:pt x="440148" y="4156047"/>
                  </a:cubicBezTo>
                  <a:cubicBezTo>
                    <a:pt x="565955" y="4109991"/>
                    <a:pt x="658618" y="3988377"/>
                    <a:pt x="660400" y="377157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768777"/>
                  </a:lnTo>
                  <a:cubicBezTo>
                    <a:pt x="1782" y="3989096"/>
                    <a:pt x="93019" y="4110711"/>
                    <a:pt x="220252" y="415568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407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2462" y="2368986"/>
            <a:ext cx="4602080" cy="460208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43858" y="2368986"/>
            <a:ext cx="4602080" cy="46020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43251" y="2368986"/>
            <a:ext cx="4602080" cy="460208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238746" y="3228725"/>
            <a:ext cx="3058562" cy="2302263"/>
          </a:xfrm>
          <a:custGeom>
            <a:avLst/>
            <a:gdLst/>
            <a:ahLst/>
            <a:cxnLst/>
            <a:rect l="l" t="t" r="r" b="b"/>
            <a:pathLst>
              <a:path w="3058562" h="2302263">
                <a:moveTo>
                  <a:pt x="0" y="0"/>
                </a:moveTo>
                <a:lnTo>
                  <a:pt x="3058562" y="0"/>
                </a:lnTo>
                <a:lnTo>
                  <a:pt x="3058562" y="2302263"/>
                </a:lnTo>
                <a:lnTo>
                  <a:pt x="0" y="2302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7769348" y="3122666"/>
            <a:ext cx="2749304" cy="2294419"/>
          </a:xfrm>
          <a:custGeom>
            <a:avLst/>
            <a:gdLst/>
            <a:ahLst/>
            <a:cxnLst/>
            <a:rect l="l" t="t" r="r" b="b"/>
            <a:pathLst>
              <a:path w="2749304" h="2294419">
                <a:moveTo>
                  <a:pt x="0" y="0"/>
                </a:moveTo>
                <a:lnTo>
                  <a:pt x="2749304" y="0"/>
                </a:lnTo>
                <a:lnTo>
                  <a:pt x="2749304" y="2294419"/>
                </a:lnTo>
                <a:lnTo>
                  <a:pt x="0" y="2294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>
            <a:off x="13246163" y="2796659"/>
            <a:ext cx="3324412" cy="2734329"/>
          </a:xfrm>
          <a:custGeom>
            <a:avLst/>
            <a:gdLst/>
            <a:ahLst/>
            <a:cxnLst/>
            <a:rect l="l" t="t" r="r" b="b"/>
            <a:pathLst>
              <a:path w="3324412" h="2734329">
                <a:moveTo>
                  <a:pt x="0" y="0"/>
                </a:moveTo>
                <a:lnTo>
                  <a:pt x="3324412" y="0"/>
                </a:lnTo>
                <a:lnTo>
                  <a:pt x="3324412" y="2734329"/>
                </a:lnTo>
                <a:lnTo>
                  <a:pt x="0" y="2734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340821" y="793928"/>
            <a:ext cx="5623722" cy="70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0"/>
              </a:lnSpc>
            </a:pPr>
            <a:r>
              <a:rPr lang="en-US" sz="3263">
                <a:solidFill>
                  <a:srgbClr val="2F6589"/>
                </a:solidFill>
                <a:latin typeface="Bugaki"/>
              </a:rPr>
              <a:t>SOBRE EL PROYECTO           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6409" y="5731013"/>
            <a:ext cx="4038191" cy="46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731">
                <a:solidFill>
                  <a:srgbClr val="2F6589"/>
                </a:solidFill>
                <a:latin typeface="Bugaki"/>
              </a:rPr>
              <a:t>Análisis de datos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24904" y="5731013"/>
            <a:ext cx="4038191" cy="345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731">
                <a:solidFill>
                  <a:srgbClr val="2F6589"/>
                </a:solidFill>
                <a:latin typeface="Bugaki"/>
              </a:rPr>
              <a:t>Encontrando conexiones entre datos</a:t>
            </a:r>
          </a:p>
          <a:p>
            <a:pPr algn="ctr">
              <a:lnSpc>
                <a:spcPts val="3386"/>
              </a:lnSpc>
            </a:pPr>
            <a:endParaRPr lang="en-US" sz="2731">
              <a:solidFill>
                <a:srgbClr val="2F6589"/>
              </a:solidFill>
              <a:latin typeface="Bugaki"/>
            </a:endParaRPr>
          </a:p>
          <a:p>
            <a:pPr algn="ctr">
              <a:lnSpc>
                <a:spcPts val="3386"/>
              </a:lnSpc>
            </a:pPr>
            <a:endParaRPr lang="en-US" sz="2731">
              <a:solidFill>
                <a:srgbClr val="2F6589"/>
              </a:solidFill>
              <a:latin typeface="Bugaki"/>
            </a:endParaRPr>
          </a:p>
          <a:p>
            <a:pPr algn="ctr">
              <a:lnSpc>
                <a:spcPts val="3386"/>
              </a:lnSpc>
            </a:pPr>
            <a:endParaRPr lang="en-US" sz="2731">
              <a:solidFill>
                <a:srgbClr val="2F6589"/>
              </a:solidFill>
              <a:latin typeface="Bugaki"/>
            </a:endParaRPr>
          </a:p>
          <a:p>
            <a:pPr algn="ctr">
              <a:lnSpc>
                <a:spcPts val="3386"/>
              </a:lnSpc>
            </a:pPr>
            <a:endParaRPr lang="en-US" sz="2731">
              <a:solidFill>
                <a:srgbClr val="2F6589"/>
              </a:solidFill>
              <a:latin typeface="Bugaki"/>
            </a:endParaRPr>
          </a:p>
          <a:p>
            <a:pPr algn="ctr">
              <a:lnSpc>
                <a:spcPts val="3386"/>
              </a:lnSpc>
            </a:pPr>
            <a:endParaRPr lang="en-US" sz="2731">
              <a:solidFill>
                <a:srgbClr val="2F6589"/>
              </a:solidFill>
              <a:latin typeface="Bugaki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889273" y="5745674"/>
            <a:ext cx="4038191" cy="122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2531">
                <a:solidFill>
                  <a:srgbClr val="2F6589"/>
                </a:solidFill>
                <a:latin typeface="Bugaki"/>
              </a:rPr>
              <a:t>Visualización de Datos para Decisiones Científicas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26409" y="7260477"/>
            <a:ext cx="4038191" cy="160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9"/>
              </a:lnSpc>
            </a:pPr>
            <a:r>
              <a:rPr lang="en-US" sz="1999">
                <a:solidFill>
                  <a:srgbClr val="5C5454"/>
                </a:solidFill>
                <a:latin typeface="Bugaki"/>
              </a:rPr>
              <a:t>Analizar la estructura, distribución y tipos de datos presentes en el conjunto de datos.</a:t>
            </a:r>
          </a:p>
          <a:p>
            <a:pPr algn="ctr">
              <a:lnSpc>
                <a:spcPts val="2479"/>
              </a:lnSpc>
            </a:pPr>
            <a:endParaRPr lang="en-US" sz="1999">
              <a:solidFill>
                <a:srgbClr val="5C5454"/>
              </a:solidFill>
              <a:latin typeface="Bugak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24904" y="7260477"/>
            <a:ext cx="4038191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9"/>
              </a:lnSpc>
            </a:pPr>
            <a:r>
              <a:rPr lang="en-US" sz="1999">
                <a:solidFill>
                  <a:srgbClr val="5C5454"/>
                </a:solidFill>
                <a:latin typeface="Bugaki"/>
              </a:rPr>
              <a:t>Identificar correlaciones, relaciones y patrones dentro de los datos para comprender mejor las interacciones entre las variables.</a:t>
            </a:r>
          </a:p>
          <a:p>
            <a:pPr algn="ctr">
              <a:lnSpc>
                <a:spcPts val="2479"/>
              </a:lnSpc>
            </a:pPr>
            <a:endParaRPr lang="en-US" sz="1999">
              <a:solidFill>
                <a:srgbClr val="5C5454"/>
              </a:solidFill>
              <a:latin typeface="Bugak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25196" y="7260477"/>
            <a:ext cx="4038191" cy="160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9"/>
              </a:lnSpc>
            </a:pPr>
            <a:r>
              <a:rPr lang="en-US" sz="1999">
                <a:solidFill>
                  <a:srgbClr val="5C5454"/>
                </a:solidFill>
                <a:latin typeface="Bugaki"/>
              </a:rPr>
              <a:t>Sintetizando datos complejos en gráficos claros para apoyar decisiones informadas en investigaciones científicas.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32058" y="-1648047"/>
            <a:ext cx="13583093" cy="135830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75941" y="-675745"/>
            <a:ext cx="3084728" cy="30847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16998" y="8222243"/>
            <a:ext cx="2495301" cy="24953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18879" y="7793140"/>
            <a:ext cx="1335309" cy="133530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551809" y="1466829"/>
            <a:ext cx="3917326" cy="7353342"/>
          </a:xfrm>
          <a:custGeom>
            <a:avLst/>
            <a:gdLst/>
            <a:ahLst/>
            <a:cxnLst/>
            <a:rect l="l" t="t" r="r" b="b"/>
            <a:pathLst>
              <a:path w="3917326" h="7353342">
                <a:moveTo>
                  <a:pt x="0" y="0"/>
                </a:moveTo>
                <a:lnTo>
                  <a:pt x="3917326" y="0"/>
                </a:lnTo>
                <a:lnTo>
                  <a:pt x="3917326" y="7353342"/>
                </a:lnTo>
                <a:lnTo>
                  <a:pt x="0" y="7353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484229" y="3468723"/>
            <a:ext cx="9834879" cy="432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977" lvl="1" indent="-200989">
              <a:lnSpc>
                <a:spcPts val="2308"/>
              </a:lnSpc>
              <a:buFont typeface="Arial"/>
              <a:buChar char="•"/>
            </a:pPr>
            <a:r>
              <a:rPr lang="en-US" sz="1861">
                <a:solidFill>
                  <a:srgbClr val="5C5454"/>
                </a:solidFill>
                <a:latin typeface="Bugaki"/>
              </a:rPr>
              <a:t>Relación entre género y enfermedades cardíacas: se presume que los hombres tienen una mayor incidencia de enfermedades cardíacas en comparación con las mujeres.</a:t>
            </a:r>
          </a:p>
          <a:p>
            <a:pPr marL="401977" lvl="1" indent="-200989">
              <a:lnSpc>
                <a:spcPts val="2308"/>
              </a:lnSpc>
              <a:buFont typeface="Arial"/>
              <a:buChar char="•"/>
            </a:pPr>
            <a:r>
              <a:rPr lang="en-US" sz="1861">
                <a:solidFill>
                  <a:srgbClr val="5C5454"/>
                </a:solidFill>
                <a:latin typeface="Bugaki"/>
              </a:rPr>
              <a:t>Impacto de los factores de riesgo en enfermedades cardíacas: se busca analizar la correlación entre la edad y el nivel de glucosa con la presencia de enfermedades cardíacas o accidentes cerebrovasculares.</a:t>
            </a:r>
          </a:p>
          <a:p>
            <a:pPr marL="401977" lvl="1" indent="-200989">
              <a:lnSpc>
                <a:spcPts val="2308"/>
              </a:lnSpc>
              <a:buFont typeface="Arial"/>
              <a:buChar char="•"/>
            </a:pPr>
            <a:r>
              <a:rPr lang="en-US" sz="1861">
                <a:solidFill>
                  <a:srgbClr val="5C5454"/>
                </a:solidFill>
                <a:latin typeface="Bugaki"/>
              </a:rPr>
              <a:t>Relación entre el nivel de glucosa y la diabetes: se explorará si niveles más altos de glucosa están asociados con una mayor probabilidad de desarrollar diabetes, la cual a su vez puede estar vinculada con problemas cardíacos.</a:t>
            </a:r>
          </a:p>
          <a:p>
            <a:pPr marL="401977" lvl="1" indent="-200989">
              <a:lnSpc>
                <a:spcPts val="2308"/>
              </a:lnSpc>
              <a:buFont typeface="Arial"/>
              <a:buChar char="•"/>
            </a:pPr>
            <a:r>
              <a:rPr lang="en-US" sz="1861">
                <a:solidFill>
                  <a:srgbClr val="5C5454"/>
                </a:solidFill>
                <a:latin typeface="Bugaki"/>
              </a:rPr>
              <a:t>Tipo de trabajo, estilo de vida y problemas cardiovasculares: se investigará si ciertos tipos de trabajo, niveles de actividad física o entornos urbanos se relacionan con diferentes tasas de enfermedades cardíacas.</a:t>
            </a:r>
          </a:p>
          <a:p>
            <a:pPr>
              <a:lnSpc>
                <a:spcPts val="2308"/>
              </a:lnSpc>
            </a:pPr>
            <a:endParaRPr lang="en-US" sz="1861">
              <a:solidFill>
                <a:srgbClr val="5C5454"/>
              </a:solidFill>
              <a:latin typeface="Bugaki"/>
            </a:endParaRP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2199251" y="-1858401"/>
            <a:ext cx="1050628" cy="6214748"/>
            <a:chOff x="0" y="0"/>
            <a:chExt cx="660400" cy="39064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0400" cy="3906444"/>
            </a:xfrm>
            <a:custGeom>
              <a:avLst/>
              <a:gdLst/>
              <a:ahLst/>
              <a:cxnLst/>
              <a:rect l="l" t="t" r="r" b="b"/>
              <a:pathLst>
                <a:path w="660400" h="3906444">
                  <a:moveTo>
                    <a:pt x="220252" y="3887375"/>
                  </a:moveTo>
                  <a:cubicBezTo>
                    <a:pt x="254109" y="3898889"/>
                    <a:pt x="292600" y="3906444"/>
                    <a:pt x="330378" y="3906444"/>
                  </a:cubicBezTo>
                  <a:cubicBezTo>
                    <a:pt x="368157" y="3906444"/>
                    <a:pt x="404509" y="3899967"/>
                    <a:pt x="438009" y="3888453"/>
                  </a:cubicBezTo>
                  <a:cubicBezTo>
                    <a:pt x="438723" y="3888094"/>
                    <a:pt x="439435" y="3888094"/>
                    <a:pt x="440148" y="3887734"/>
                  </a:cubicBezTo>
                  <a:cubicBezTo>
                    <a:pt x="565955" y="3841679"/>
                    <a:pt x="658618" y="3720065"/>
                    <a:pt x="660400" y="350922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506619"/>
                  </a:lnTo>
                  <a:cubicBezTo>
                    <a:pt x="1782" y="3720784"/>
                    <a:pt x="93019" y="3842399"/>
                    <a:pt x="220252" y="38873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660400" cy="380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790575"/>
            <a:ext cx="4803240" cy="79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8"/>
              </a:lnSpc>
            </a:pPr>
            <a:r>
              <a:rPr lang="en-US" sz="3663">
                <a:solidFill>
                  <a:srgbClr val="2F6589"/>
                </a:solidFill>
                <a:latin typeface="Bugaki"/>
              </a:rPr>
              <a:t>HIPÓTESIS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81183" y="2261864"/>
            <a:ext cx="10525633" cy="5763271"/>
          </a:xfrm>
          <a:custGeom>
            <a:avLst/>
            <a:gdLst/>
            <a:ahLst/>
            <a:cxnLst/>
            <a:rect l="l" t="t" r="r" b="b"/>
            <a:pathLst>
              <a:path w="10525633" h="5763271">
                <a:moveTo>
                  <a:pt x="0" y="0"/>
                </a:moveTo>
                <a:lnTo>
                  <a:pt x="10525634" y="0"/>
                </a:lnTo>
                <a:lnTo>
                  <a:pt x="10525634" y="5763272"/>
                </a:lnTo>
                <a:lnTo>
                  <a:pt x="0" y="5763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39" t="-17034" r="-6212" b="-14309"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34226" y="2458470"/>
            <a:ext cx="11059466" cy="4872212"/>
          </a:xfrm>
          <a:custGeom>
            <a:avLst/>
            <a:gdLst/>
            <a:ahLst/>
            <a:cxnLst/>
            <a:rect l="l" t="t" r="r" b="b"/>
            <a:pathLst>
              <a:path w="11059466" h="4872212">
                <a:moveTo>
                  <a:pt x="0" y="0"/>
                </a:moveTo>
                <a:lnTo>
                  <a:pt x="11059466" y="0"/>
                </a:lnTo>
                <a:lnTo>
                  <a:pt x="11059466" y="4872212"/>
                </a:lnTo>
                <a:lnTo>
                  <a:pt x="0" y="48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955" t="-37468" r="-1724" b="-17895"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199251" y="-1858401"/>
            <a:ext cx="1050628" cy="6214748"/>
            <a:chOff x="0" y="0"/>
            <a:chExt cx="660400" cy="3906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906444"/>
            </a:xfrm>
            <a:custGeom>
              <a:avLst/>
              <a:gdLst/>
              <a:ahLst/>
              <a:cxnLst/>
              <a:rect l="l" t="t" r="r" b="b"/>
              <a:pathLst>
                <a:path w="660400" h="3906444">
                  <a:moveTo>
                    <a:pt x="220252" y="3887375"/>
                  </a:moveTo>
                  <a:cubicBezTo>
                    <a:pt x="254109" y="3898889"/>
                    <a:pt x="292600" y="3906444"/>
                    <a:pt x="330378" y="3906444"/>
                  </a:cubicBezTo>
                  <a:cubicBezTo>
                    <a:pt x="368157" y="3906444"/>
                    <a:pt x="404509" y="3899967"/>
                    <a:pt x="438009" y="3888453"/>
                  </a:cubicBezTo>
                  <a:cubicBezTo>
                    <a:pt x="438723" y="3888094"/>
                    <a:pt x="439435" y="3888094"/>
                    <a:pt x="440148" y="3887734"/>
                  </a:cubicBezTo>
                  <a:cubicBezTo>
                    <a:pt x="565955" y="3841679"/>
                    <a:pt x="658618" y="3720065"/>
                    <a:pt x="660400" y="350922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506619"/>
                  </a:lnTo>
                  <a:cubicBezTo>
                    <a:pt x="1782" y="3720784"/>
                    <a:pt x="93019" y="3842399"/>
                    <a:pt x="220252" y="38873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380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74943" y="4785971"/>
            <a:ext cx="10539042" cy="105390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36145" y="-874588"/>
            <a:ext cx="3436255" cy="343625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22786" y="7800616"/>
            <a:ext cx="1536514" cy="15365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010508" y="8180340"/>
            <a:ext cx="810092" cy="81009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599100" y="3138164"/>
            <a:ext cx="4011464" cy="5852269"/>
          </a:xfrm>
          <a:custGeom>
            <a:avLst/>
            <a:gdLst/>
            <a:ahLst/>
            <a:cxnLst/>
            <a:rect l="l" t="t" r="r" b="b"/>
            <a:pathLst>
              <a:path w="4011464" h="5852269">
                <a:moveTo>
                  <a:pt x="0" y="0"/>
                </a:moveTo>
                <a:lnTo>
                  <a:pt x="4011465" y="0"/>
                </a:lnTo>
                <a:lnTo>
                  <a:pt x="4011465" y="5852269"/>
                </a:lnTo>
                <a:lnTo>
                  <a:pt x="0" y="585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>
            <a:off x="8464099" y="3526161"/>
            <a:ext cx="8854524" cy="5732139"/>
          </a:xfrm>
          <a:custGeom>
            <a:avLst/>
            <a:gdLst/>
            <a:ahLst/>
            <a:cxnLst/>
            <a:rect l="l" t="t" r="r" b="b"/>
            <a:pathLst>
              <a:path w="8854524" h="5732139">
                <a:moveTo>
                  <a:pt x="0" y="0"/>
                </a:moveTo>
                <a:lnTo>
                  <a:pt x="8854525" y="0"/>
                </a:lnTo>
                <a:lnTo>
                  <a:pt x="8854525" y="5732139"/>
                </a:lnTo>
                <a:lnTo>
                  <a:pt x="0" y="5732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TextBox 19"/>
          <p:cNvSpPr txBox="1"/>
          <p:nvPr/>
        </p:nvSpPr>
        <p:spPr>
          <a:xfrm>
            <a:off x="8178740" y="1698087"/>
            <a:ext cx="7695718" cy="61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1"/>
              </a:lnSpc>
            </a:pPr>
            <a:r>
              <a:rPr lang="en-US" sz="3597">
                <a:solidFill>
                  <a:srgbClr val="2F6589"/>
                </a:solidFill>
                <a:latin typeface="Bugaki"/>
              </a:rPr>
              <a:t>Similitudes y diferencias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47" y="857250"/>
            <a:ext cx="6055464" cy="57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8"/>
              </a:lnSpc>
            </a:pPr>
            <a:r>
              <a:rPr lang="en-US" sz="2663">
                <a:solidFill>
                  <a:srgbClr val="2F6589"/>
                </a:solidFill>
                <a:latin typeface="Bugaki"/>
              </a:rPr>
              <a:t>RESULTADOS GENERALES.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91043" y="723659"/>
            <a:ext cx="894532" cy="1014418"/>
          </a:xfrm>
          <a:custGeom>
            <a:avLst/>
            <a:gdLst/>
            <a:ahLst/>
            <a:cxnLst/>
            <a:rect l="l" t="t" r="r" b="b"/>
            <a:pathLst>
              <a:path w="894532" h="1014418">
                <a:moveTo>
                  <a:pt x="0" y="0"/>
                </a:moveTo>
                <a:lnTo>
                  <a:pt x="894532" y="0"/>
                </a:lnTo>
                <a:lnTo>
                  <a:pt x="894532" y="1014418"/>
                </a:lnTo>
                <a:lnTo>
                  <a:pt x="0" y="1014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39000" y="2876813"/>
            <a:ext cx="9490011" cy="6141124"/>
          </a:xfrm>
          <a:custGeom>
            <a:avLst/>
            <a:gdLst/>
            <a:ahLst/>
            <a:cxnLst/>
            <a:rect l="l" t="t" r="r" b="b"/>
            <a:pathLst>
              <a:path w="9490011" h="6141124">
                <a:moveTo>
                  <a:pt x="0" y="0"/>
                </a:moveTo>
                <a:lnTo>
                  <a:pt x="9490011" y="0"/>
                </a:lnTo>
                <a:lnTo>
                  <a:pt x="9490011" y="6141124"/>
                </a:lnTo>
                <a:lnTo>
                  <a:pt x="0" y="6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-1966917" y="5143500"/>
            <a:ext cx="10539042" cy="105390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8545" y="-722188"/>
            <a:ext cx="3436255" cy="343625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608752" y="781563"/>
            <a:ext cx="894532" cy="1014418"/>
          </a:xfrm>
          <a:custGeom>
            <a:avLst/>
            <a:gdLst/>
            <a:ahLst/>
            <a:cxnLst/>
            <a:rect l="l" t="t" r="r" b="b"/>
            <a:pathLst>
              <a:path w="894532" h="1014418">
                <a:moveTo>
                  <a:pt x="0" y="0"/>
                </a:moveTo>
                <a:lnTo>
                  <a:pt x="894532" y="0"/>
                </a:lnTo>
                <a:lnTo>
                  <a:pt x="894532" y="1014418"/>
                </a:lnTo>
                <a:lnTo>
                  <a:pt x="0" y="101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-580616" y="5574484"/>
            <a:ext cx="3883219" cy="3240723"/>
          </a:xfrm>
          <a:custGeom>
            <a:avLst/>
            <a:gdLst/>
            <a:ahLst/>
            <a:cxnLst/>
            <a:rect l="l" t="t" r="r" b="b"/>
            <a:pathLst>
              <a:path w="3883219" h="3240723">
                <a:moveTo>
                  <a:pt x="0" y="0"/>
                </a:moveTo>
                <a:lnTo>
                  <a:pt x="3883220" y="0"/>
                </a:lnTo>
                <a:lnTo>
                  <a:pt x="3883220" y="3240723"/>
                </a:lnTo>
                <a:lnTo>
                  <a:pt x="0" y="3240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525</Words>
  <Application>Microsoft Office PowerPoint</Application>
  <PresentationFormat>Personalizado</PresentationFormat>
  <Paragraphs>71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Bugaki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Cardio(eda)</dc:title>
  <cp:lastModifiedBy>AYA DAHMANI</cp:lastModifiedBy>
  <cp:revision>2</cp:revision>
  <dcterms:created xsi:type="dcterms:W3CDTF">2006-08-16T00:00:00Z</dcterms:created>
  <dcterms:modified xsi:type="dcterms:W3CDTF">2024-01-10T14:43:02Z</dcterms:modified>
  <dc:identifier>DAF5Vlid6yc</dc:identifier>
</cp:coreProperties>
</file>